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7" r:id="rId3"/>
    <p:sldId id="296" r:id="rId4"/>
    <p:sldId id="274" r:id="rId5"/>
    <p:sldId id="279" r:id="rId6"/>
    <p:sldId id="276" r:id="rId7"/>
    <p:sldId id="262" r:id="rId8"/>
    <p:sldId id="263" r:id="rId9"/>
    <p:sldId id="280" r:id="rId10"/>
    <p:sldId id="282" r:id="rId11"/>
    <p:sldId id="283" r:id="rId12"/>
    <p:sldId id="284" r:id="rId13"/>
    <p:sldId id="281" r:id="rId14"/>
    <p:sldId id="285" r:id="rId15"/>
    <p:sldId id="286" r:id="rId16"/>
    <p:sldId id="273" r:id="rId17"/>
    <p:sldId id="291" r:id="rId18"/>
    <p:sldId id="288" r:id="rId19"/>
    <p:sldId id="290" r:id="rId20"/>
    <p:sldId id="289" r:id="rId21"/>
    <p:sldId id="294" r:id="rId22"/>
    <p:sldId id="293" r:id="rId23"/>
    <p:sldId id="292" r:id="rId24"/>
    <p:sldId id="29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46"/>
  </p:normalViewPr>
  <p:slideViewPr>
    <p:cSldViewPr snapToGrid="0" snapToObjects="1">
      <p:cViewPr>
        <p:scale>
          <a:sx n="100" d="100"/>
          <a:sy n="100" d="100"/>
        </p:scale>
        <p:origin x="1000"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10/31/21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10/31/21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10/31/21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10/31/21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90A7-19F3-1F45-8942-978AFD61746F}"/>
              </a:ext>
            </a:extLst>
          </p:cNvPr>
          <p:cNvSpPr>
            <a:spLocks noGrp="1"/>
          </p:cNvSpPr>
          <p:nvPr>
            <p:ph type="ctrTitle"/>
          </p:nvPr>
        </p:nvSpPr>
        <p:spPr>
          <a:xfrm>
            <a:off x="1595967" y="1273871"/>
            <a:ext cx="8060679" cy="2155129"/>
          </a:xfrm>
        </p:spPr>
        <p:txBody>
          <a:bodyPr/>
          <a:lstStyle/>
          <a:p>
            <a:r>
              <a:rPr lang="en-US" sz="4400" dirty="0"/>
              <a:t>COVID 19 -Boosters and Childhood Vaccinations</a:t>
            </a:r>
          </a:p>
        </p:txBody>
      </p:sp>
      <p:sp>
        <p:nvSpPr>
          <p:cNvPr id="3" name="Subtitle 2">
            <a:extLst>
              <a:ext uri="{FF2B5EF4-FFF2-40B4-BE49-F238E27FC236}">
                <a16:creationId xmlns:a16="http://schemas.microsoft.com/office/drawing/2014/main" id="{2542965C-EA3C-4049-8A62-035577D66696}"/>
              </a:ext>
            </a:extLst>
          </p:cNvPr>
          <p:cNvSpPr>
            <a:spLocks noGrp="1"/>
          </p:cNvSpPr>
          <p:nvPr>
            <p:ph type="subTitle" idx="1"/>
          </p:nvPr>
        </p:nvSpPr>
        <p:spPr>
          <a:xfrm>
            <a:off x="1507067" y="4050833"/>
            <a:ext cx="7766936" cy="1448267"/>
          </a:xfrm>
        </p:spPr>
        <p:txBody>
          <a:bodyPr>
            <a:normAutofit fontScale="92500" lnSpcReduction="10000"/>
          </a:bodyPr>
          <a:lstStyle/>
          <a:p>
            <a:r>
              <a:rPr lang="en-US" dirty="0"/>
              <a:t>Chrystal </a:t>
            </a:r>
            <a:r>
              <a:rPr lang="en-US" dirty="0" err="1"/>
              <a:t>Wittcopp</a:t>
            </a:r>
            <a:r>
              <a:rPr lang="en-US" dirty="0"/>
              <a:t>, MD</a:t>
            </a:r>
          </a:p>
          <a:p>
            <a:r>
              <a:rPr lang="en-US" dirty="0"/>
              <a:t>Assistant Professor of Pediatrics, UMASS Medical School</a:t>
            </a:r>
          </a:p>
          <a:p>
            <a:r>
              <a:rPr lang="en-US" dirty="0"/>
              <a:t>Medical Director, Baystate General Pediatrics </a:t>
            </a:r>
          </a:p>
          <a:p>
            <a:r>
              <a:rPr lang="en-US" dirty="0"/>
              <a:t>140 High Street Springfield MA</a:t>
            </a:r>
          </a:p>
        </p:txBody>
      </p:sp>
    </p:spTree>
    <p:extLst>
      <p:ext uri="{BB962C8B-B14F-4D97-AF65-F5344CB8AC3E}">
        <p14:creationId xmlns:p14="http://schemas.microsoft.com/office/powerpoint/2010/main" val="383596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CCA89-6F9D-A442-BADF-F4F956AD4B33}"/>
              </a:ext>
            </a:extLst>
          </p:cNvPr>
          <p:cNvSpPr>
            <a:spLocks noGrp="1"/>
          </p:cNvSpPr>
          <p:nvPr>
            <p:ph type="title"/>
          </p:nvPr>
        </p:nvSpPr>
        <p:spPr/>
        <p:txBody>
          <a:bodyPr/>
          <a:lstStyle/>
          <a:p>
            <a:r>
              <a:rPr lang="en-US" dirty="0"/>
              <a:t>Pfizer data for booster – most robust</a:t>
            </a:r>
          </a:p>
        </p:txBody>
      </p:sp>
      <p:sp>
        <p:nvSpPr>
          <p:cNvPr id="3" name="Content Placeholder 2">
            <a:extLst>
              <a:ext uri="{FF2B5EF4-FFF2-40B4-BE49-F238E27FC236}">
                <a16:creationId xmlns:a16="http://schemas.microsoft.com/office/drawing/2014/main" id="{B3BCDC0F-4176-B845-9E5C-92C1B3539CB6}"/>
              </a:ext>
            </a:extLst>
          </p:cNvPr>
          <p:cNvSpPr>
            <a:spLocks noGrp="1"/>
          </p:cNvSpPr>
          <p:nvPr>
            <p:ph idx="1"/>
          </p:nvPr>
        </p:nvSpPr>
        <p:spPr>
          <a:xfrm>
            <a:off x="397934" y="1336213"/>
            <a:ext cx="9508066" cy="5369387"/>
          </a:xfrm>
        </p:spPr>
        <p:txBody>
          <a:bodyPr>
            <a:normAutofit/>
          </a:bodyPr>
          <a:lstStyle/>
          <a:p>
            <a:r>
              <a:rPr lang="en-US" dirty="0"/>
              <a:t>Approximately 10,000 enrolled all who had completed the primary 2 dose series randomized 1:1 to receive same dose as initial doses ( 30 micrograms) as a boost or placebo shot. </a:t>
            </a:r>
          </a:p>
          <a:p>
            <a:r>
              <a:rPr lang="en-US" dirty="0"/>
              <a:t>The median time between second dose and administration of the booster dose or placebo was approximately 11 months.</a:t>
            </a:r>
          </a:p>
          <a:p>
            <a:r>
              <a:rPr lang="en-US" dirty="0"/>
              <a:t>Symptomatic COVID-19 occurrence was measured from at least 7 days after booster or placebo, with a median follow-up of 2.5 months. </a:t>
            </a:r>
          </a:p>
          <a:p>
            <a:r>
              <a:rPr lang="en-US" dirty="0"/>
              <a:t>5 cases of COVID-19 in the booster group, and 109 cases in the non-boosted group. The observed relative vaccine efficacy of 95.6% (95% CI: 89.3, 98.6).</a:t>
            </a:r>
          </a:p>
          <a:p>
            <a:r>
              <a:rPr lang="en-US" dirty="0"/>
              <a:t>For every 50 people you give a booster dose of Pfizer to you should prevent 1 COVID infection from occurring. </a:t>
            </a:r>
          </a:p>
          <a:p>
            <a:r>
              <a:rPr lang="en-US" dirty="0"/>
              <a:t>No increased safety concerns</a:t>
            </a:r>
          </a:p>
        </p:txBody>
      </p:sp>
    </p:spTree>
    <p:extLst>
      <p:ext uri="{BB962C8B-B14F-4D97-AF65-F5344CB8AC3E}">
        <p14:creationId xmlns:p14="http://schemas.microsoft.com/office/powerpoint/2010/main" val="3376217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A3D9F-7591-344B-9232-459998681332}"/>
              </a:ext>
            </a:extLst>
          </p:cNvPr>
          <p:cNvSpPr>
            <a:spLocks noGrp="1"/>
          </p:cNvSpPr>
          <p:nvPr>
            <p:ph type="title"/>
          </p:nvPr>
        </p:nvSpPr>
        <p:spPr/>
        <p:txBody>
          <a:bodyPr/>
          <a:lstStyle/>
          <a:p>
            <a:r>
              <a:rPr lang="en-US" dirty="0" err="1"/>
              <a:t>Moderna</a:t>
            </a:r>
            <a:r>
              <a:rPr lang="en-US" dirty="0"/>
              <a:t>, J and J boosters</a:t>
            </a:r>
          </a:p>
        </p:txBody>
      </p:sp>
      <p:sp>
        <p:nvSpPr>
          <p:cNvPr id="3" name="Content Placeholder 2">
            <a:extLst>
              <a:ext uri="{FF2B5EF4-FFF2-40B4-BE49-F238E27FC236}">
                <a16:creationId xmlns:a16="http://schemas.microsoft.com/office/drawing/2014/main" id="{D6D59844-BF60-C545-92AC-B038D6A7CE16}"/>
              </a:ext>
            </a:extLst>
          </p:cNvPr>
          <p:cNvSpPr>
            <a:spLocks noGrp="1"/>
          </p:cNvSpPr>
          <p:nvPr>
            <p:ph idx="1"/>
          </p:nvPr>
        </p:nvSpPr>
        <p:spPr>
          <a:xfrm>
            <a:off x="347134" y="1816100"/>
            <a:ext cx="9279466" cy="4784062"/>
          </a:xfrm>
        </p:spPr>
        <p:txBody>
          <a:bodyPr/>
          <a:lstStyle/>
          <a:p>
            <a:r>
              <a:rPr lang="en-US" dirty="0" err="1"/>
              <a:t>Moderna</a:t>
            </a:r>
            <a:r>
              <a:rPr lang="en-US" dirty="0"/>
              <a:t> 149 participants that received 50 micrograms or half the dose of the original series.  Boosted antibody response by 10-20 fold sustained over 2 months</a:t>
            </a:r>
          </a:p>
          <a:p>
            <a:r>
              <a:rPr lang="en-US" dirty="0"/>
              <a:t>J and J had 30,000 participants in 2 dose trial with ½ getting same dose as initial and showed increased efficacy of a two-dose schedule against moderate to severe/critical COVID-19 of 75 percent (CI, 55%-87%; n=14 cases vaccine arm, n=52 cases placebo arm) and severe/critical COVID-19 of 100 percent (CI, 33%-100%; n=0 cases vaccine arm, n=8 cases placebo arm) at least 14 days following the second vaccination.</a:t>
            </a:r>
          </a:p>
          <a:p>
            <a:r>
              <a:rPr lang="en-US" dirty="0"/>
              <a:t>No increased side effects or safety events. </a:t>
            </a:r>
          </a:p>
        </p:txBody>
      </p:sp>
    </p:spTree>
    <p:extLst>
      <p:ext uri="{BB962C8B-B14F-4D97-AF65-F5344CB8AC3E}">
        <p14:creationId xmlns:p14="http://schemas.microsoft.com/office/powerpoint/2010/main" val="349651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B4856-18B1-A046-A96A-F314F05D8CB5}"/>
              </a:ext>
            </a:extLst>
          </p:cNvPr>
          <p:cNvSpPr>
            <a:spLocks noGrp="1"/>
          </p:cNvSpPr>
          <p:nvPr>
            <p:ph type="title"/>
          </p:nvPr>
        </p:nvSpPr>
        <p:spPr/>
        <p:txBody>
          <a:bodyPr/>
          <a:lstStyle/>
          <a:p>
            <a:r>
              <a:rPr lang="en-US" dirty="0"/>
              <a:t>Mix and Match approach</a:t>
            </a:r>
          </a:p>
        </p:txBody>
      </p:sp>
      <p:sp>
        <p:nvSpPr>
          <p:cNvPr id="3" name="Content Placeholder 2">
            <a:extLst>
              <a:ext uri="{FF2B5EF4-FFF2-40B4-BE49-F238E27FC236}">
                <a16:creationId xmlns:a16="http://schemas.microsoft.com/office/drawing/2014/main" id="{AF08DFFD-28D8-1F41-8F6A-B8935A4970A0}"/>
              </a:ext>
            </a:extLst>
          </p:cNvPr>
          <p:cNvSpPr>
            <a:spLocks noGrp="1"/>
          </p:cNvSpPr>
          <p:nvPr>
            <p:ph idx="1"/>
          </p:nvPr>
        </p:nvSpPr>
        <p:spPr>
          <a:xfrm>
            <a:off x="361335" y="1741489"/>
            <a:ext cx="9228666" cy="3880773"/>
          </a:xfrm>
        </p:spPr>
        <p:txBody>
          <a:bodyPr>
            <a:normAutofit/>
          </a:bodyPr>
          <a:lstStyle/>
          <a:p>
            <a:pPr fontAlgn="base"/>
            <a:r>
              <a:rPr lang="en-US" sz="2000" dirty="0"/>
              <a:t>NIH study 458 volunteers divided into nine groups with roughly 50 volunteers in each group. </a:t>
            </a:r>
          </a:p>
          <a:p>
            <a:pPr fontAlgn="base"/>
            <a:r>
              <a:rPr lang="en-US" sz="2000" dirty="0"/>
              <a:t>Those who initially got the two-dose </a:t>
            </a:r>
            <a:r>
              <a:rPr lang="en-US" sz="2000" dirty="0" err="1"/>
              <a:t>Moderna</a:t>
            </a:r>
            <a:r>
              <a:rPr lang="en-US" sz="2000" dirty="0"/>
              <a:t> or Pfizer vaccines got either a </a:t>
            </a:r>
            <a:r>
              <a:rPr lang="en-US" sz="2000" dirty="0" err="1"/>
              <a:t>Moderna</a:t>
            </a:r>
            <a:r>
              <a:rPr lang="en-US" sz="2000" dirty="0"/>
              <a:t> shot, a Pfizer shot or a Johnson &amp; Johnson shot as a booster four to six months after their primary immunization.</a:t>
            </a:r>
          </a:p>
          <a:p>
            <a:pPr fontAlgn="base"/>
            <a:r>
              <a:rPr lang="en-US" sz="2000" dirty="0"/>
              <a:t>And people who got the one-shot J&amp;J vaccine either got another J&amp;J shot or a </a:t>
            </a:r>
            <a:r>
              <a:rPr lang="en-US" sz="2000" dirty="0" err="1"/>
              <a:t>Moderna</a:t>
            </a:r>
            <a:r>
              <a:rPr lang="en-US" sz="2000" dirty="0"/>
              <a:t> or Pfizer booster.</a:t>
            </a:r>
          </a:p>
          <a:p>
            <a:r>
              <a:rPr lang="en-US" sz="2000" dirty="0"/>
              <a:t>All increased antibodies significantly.  J and J tens time more if boosted with </a:t>
            </a:r>
            <a:r>
              <a:rPr lang="en-US" sz="2000" dirty="0" err="1"/>
              <a:t>Moderna</a:t>
            </a:r>
            <a:r>
              <a:rPr lang="en-US" sz="2000" dirty="0"/>
              <a:t> or Pfizer</a:t>
            </a:r>
          </a:p>
          <a:p>
            <a:r>
              <a:rPr lang="en-US" sz="2000" dirty="0"/>
              <a:t>No increased side effects/safety events</a:t>
            </a:r>
          </a:p>
        </p:txBody>
      </p:sp>
    </p:spTree>
    <p:extLst>
      <p:ext uri="{BB962C8B-B14F-4D97-AF65-F5344CB8AC3E}">
        <p14:creationId xmlns:p14="http://schemas.microsoft.com/office/powerpoint/2010/main" val="1950821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FBF8-AAF8-7E47-88DC-A80ECCF037EF}"/>
              </a:ext>
            </a:extLst>
          </p:cNvPr>
          <p:cNvSpPr>
            <a:spLocks noGrp="1"/>
          </p:cNvSpPr>
          <p:nvPr>
            <p:ph type="title"/>
          </p:nvPr>
        </p:nvSpPr>
        <p:spPr>
          <a:xfrm>
            <a:off x="588434" y="295938"/>
            <a:ext cx="8596668" cy="1320800"/>
          </a:xfrm>
        </p:spPr>
        <p:txBody>
          <a:bodyPr/>
          <a:lstStyle/>
          <a:p>
            <a:r>
              <a:rPr lang="en-US" dirty="0"/>
              <a:t>Booster recommendations</a:t>
            </a:r>
          </a:p>
        </p:txBody>
      </p:sp>
      <p:sp>
        <p:nvSpPr>
          <p:cNvPr id="3" name="Content Placeholder 2">
            <a:extLst>
              <a:ext uri="{FF2B5EF4-FFF2-40B4-BE49-F238E27FC236}">
                <a16:creationId xmlns:a16="http://schemas.microsoft.com/office/drawing/2014/main" id="{2E27EA78-1222-6C4C-84F9-EB712951E9B0}"/>
              </a:ext>
            </a:extLst>
          </p:cNvPr>
          <p:cNvSpPr>
            <a:spLocks noGrp="1"/>
          </p:cNvSpPr>
          <p:nvPr>
            <p:ph idx="1"/>
          </p:nvPr>
        </p:nvSpPr>
        <p:spPr>
          <a:xfrm>
            <a:off x="461434" y="956338"/>
            <a:ext cx="9317566" cy="3880773"/>
          </a:xfrm>
        </p:spPr>
        <p:txBody>
          <a:bodyPr>
            <a:noAutofit/>
          </a:bodyPr>
          <a:lstStyle/>
          <a:p>
            <a:r>
              <a:rPr lang="en-US" sz="2000" dirty="0">
                <a:solidFill>
                  <a:schemeClr val="tx1"/>
                </a:solidFill>
              </a:rPr>
              <a:t>The Federal Drug Administration (FDA) and the CDC have approved all three vaccines available for use as a booster in those 18 years and older</a:t>
            </a:r>
          </a:p>
          <a:p>
            <a:r>
              <a:rPr lang="en-US" sz="2000" dirty="0">
                <a:solidFill>
                  <a:schemeClr val="tx1"/>
                </a:solidFill>
              </a:rPr>
              <a:t>Guidance calls for </a:t>
            </a:r>
            <a:r>
              <a:rPr lang="en-US" sz="2000" dirty="0" err="1">
                <a:solidFill>
                  <a:schemeClr val="tx1"/>
                </a:solidFill>
              </a:rPr>
              <a:t>Moderna</a:t>
            </a:r>
            <a:r>
              <a:rPr lang="en-US" sz="2000" dirty="0">
                <a:solidFill>
                  <a:schemeClr val="tx1"/>
                </a:solidFill>
              </a:rPr>
              <a:t> or Pfizer COVID-19 booster shots to be six months after the primary two-dose series for those age 65 and older and those who qualify based on their health history, living situation and employment. </a:t>
            </a:r>
          </a:p>
          <a:p>
            <a:r>
              <a:rPr lang="en-US" sz="2000" dirty="0">
                <a:solidFill>
                  <a:schemeClr val="tx1"/>
                </a:solidFill>
              </a:rPr>
              <a:t>Johnson &amp; Johnson, the recommendation is those 18 years or older who received the one-dose vaccine get a booster two months later.</a:t>
            </a:r>
          </a:p>
          <a:p>
            <a:r>
              <a:rPr lang="en-US" sz="2000" dirty="0">
                <a:solidFill>
                  <a:schemeClr val="tx1"/>
                </a:solidFill>
              </a:rPr>
              <a:t>The federal agencies also approved a mix and match approach to getting a booster. This means:</a:t>
            </a:r>
          </a:p>
          <a:p>
            <a:r>
              <a:rPr lang="en-US" sz="2000" dirty="0">
                <a:solidFill>
                  <a:schemeClr val="tx1"/>
                </a:solidFill>
              </a:rPr>
              <a:t> If Pfizer was your primary two-dose series, you can get a booster six months later of either Pfizer, </a:t>
            </a:r>
            <a:r>
              <a:rPr lang="en-US" sz="2000" dirty="0" err="1">
                <a:solidFill>
                  <a:schemeClr val="tx1"/>
                </a:solidFill>
              </a:rPr>
              <a:t>Moderna</a:t>
            </a:r>
            <a:r>
              <a:rPr lang="en-US" sz="2000" dirty="0">
                <a:solidFill>
                  <a:schemeClr val="tx1"/>
                </a:solidFill>
              </a:rPr>
              <a:t> or Johnson &amp; Johnson.</a:t>
            </a:r>
          </a:p>
          <a:p>
            <a:r>
              <a:rPr lang="en-US" sz="2000" dirty="0">
                <a:solidFill>
                  <a:schemeClr val="tx1"/>
                </a:solidFill>
              </a:rPr>
              <a:t>If </a:t>
            </a:r>
            <a:r>
              <a:rPr lang="en-US" sz="2000" dirty="0" err="1">
                <a:solidFill>
                  <a:schemeClr val="tx1"/>
                </a:solidFill>
              </a:rPr>
              <a:t>Moderna</a:t>
            </a:r>
            <a:r>
              <a:rPr lang="en-US" sz="2000" dirty="0">
                <a:solidFill>
                  <a:schemeClr val="tx1"/>
                </a:solidFill>
              </a:rPr>
              <a:t> was your primary two-dose series, you can get a booster six months later of either </a:t>
            </a:r>
            <a:r>
              <a:rPr lang="en-US" sz="2000" dirty="0" err="1">
                <a:solidFill>
                  <a:schemeClr val="tx1"/>
                </a:solidFill>
              </a:rPr>
              <a:t>Moderna</a:t>
            </a:r>
            <a:r>
              <a:rPr lang="en-US" sz="2000" dirty="0">
                <a:solidFill>
                  <a:schemeClr val="tx1"/>
                </a:solidFill>
              </a:rPr>
              <a:t>, Pfizer or Johnson &amp; Johnson.</a:t>
            </a:r>
          </a:p>
          <a:p>
            <a:r>
              <a:rPr lang="en-US" sz="2000" dirty="0">
                <a:solidFill>
                  <a:schemeClr val="tx1"/>
                </a:solidFill>
              </a:rPr>
              <a:t>If you received the one-dose Johnson &amp; Johnson vaccine, you can get a booster two months later of either Johnson &amp; Johnson, Pfizer or </a:t>
            </a:r>
            <a:r>
              <a:rPr lang="en-US" sz="2000" dirty="0" err="1">
                <a:solidFill>
                  <a:schemeClr val="tx1"/>
                </a:solidFill>
              </a:rPr>
              <a:t>Moderna</a:t>
            </a:r>
            <a:r>
              <a:rPr lang="en-US" sz="2000" dirty="0">
                <a:solidFill>
                  <a:schemeClr val="tx1"/>
                </a:solidFill>
              </a:rPr>
              <a:t>.</a:t>
            </a:r>
          </a:p>
        </p:txBody>
      </p:sp>
    </p:spTree>
    <p:extLst>
      <p:ext uri="{BB962C8B-B14F-4D97-AF65-F5344CB8AC3E}">
        <p14:creationId xmlns:p14="http://schemas.microsoft.com/office/powerpoint/2010/main" val="3223955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458A-2901-FF43-8007-BFA260E46CC8}"/>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7F0F1D2B-0B4C-E144-B0F9-A0174C72C845}"/>
              </a:ext>
            </a:extLst>
          </p:cNvPr>
          <p:cNvPicPr>
            <a:picLocks noGrp="1" noChangeAspect="1"/>
          </p:cNvPicPr>
          <p:nvPr>
            <p:ph idx="1"/>
          </p:nvPr>
        </p:nvPicPr>
        <p:blipFill>
          <a:blip r:embed="rId2"/>
          <a:stretch>
            <a:fillRect/>
          </a:stretch>
        </p:blipFill>
        <p:spPr>
          <a:xfrm>
            <a:off x="571500" y="0"/>
            <a:ext cx="10943166" cy="6858000"/>
          </a:xfrm>
        </p:spPr>
      </p:pic>
    </p:spTree>
    <p:extLst>
      <p:ext uri="{BB962C8B-B14F-4D97-AF65-F5344CB8AC3E}">
        <p14:creationId xmlns:p14="http://schemas.microsoft.com/office/powerpoint/2010/main" val="87775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FFD2-51C2-1B48-8BD4-7CA53317D0BA}"/>
              </a:ext>
            </a:extLst>
          </p:cNvPr>
          <p:cNvSpPr>
            <a:spLocks noGrp="1"/>
          </p:cNvSpPr>
          <p:nvPr>
            <p:ph type="title"/>
          </p:nvPr>
        </p:nvSpPr>
        <p:spPr/>
        <p:txBody>
          <a:bodyPr/>
          <a:lstStyle/>
          <a:p>
            <a:r>
              <a:rPr lang="en-US" dirty="0"/>
              <a:t>Childhood COVID19 Vaccine (and for most vaccines) rationale</a:t>
            </a:r>
          </a:p>
        </p:txBody>
      </p:sp>
      <p:sp>
        <p:nvSpPr>
          <p:cNvPr id="3" name="Content Placeholder 2">
            <a:extLst>
              <a:ext uri="{FF2B5EF4-FFF2-40B4-BE49-F238E27FC236}">
                <a16:creationId xmlns:a16="http://schemas.microsoft.com/office/drawing/2014/main" id="{0CCD5BE5-31A3-AE44-B97A-A3AF73684AA4}"/>
              </a:ext>
            </a:extLst>
          </p:cNvPr>
          <p:cNvSpPr>
            <a:spLocks noGrp="1"/>
          </p:cNvSpPr>
          <p:nvPr>
            <p:ph sz="half" idx="1"/>
          </p:nvPr>
        </p:nvSpPr>
        <p:spPr>
          <a:xfrm>
            <a:off x="677334" y="2136778"/>
            <a:ext cx="4501535" cy="4327522"/>
          </a:xfrm>
        </p:spPr>
        <p:txBody>
          <a:bodyPr/>
          <a:lstStyle/>
          <a:p>
            <a:r>
              <a:rPr lang="en-US" dirty="0"/>
              <a:t>Children act as a reservoir for disease</a:t>
            </a:r>
          </a:p>
          <a:p>
            <a:r>
              <a:rPr lang="en-US" dirty="0"/>
              <a:t>Impact of COVID on education, childcare, ability of caregivers to work</a:t>
            </a:r>
          </a:p>
          <a:p>
            <a:r>
              <a:rPr lang="en-US" dirty="0"/>
              <a:t>Impact of social isolation on mental health</a:t>
            </a:r>
          </a:p>
          <a:p>
            <a:r>
              <a:rPr lang="en-US" dirty="0"/>
              <a:t>Increasing COVID disease in children</a:t>
            </a:r>
          </a:p>
          <a:p>
            <a:r>
              <a:rPr lang="en-US" dirty="0"/>
              <a:t>Increase in childhood morbidity and mortality from COVID</a:t>
            </a:r>
          </a:p>
          <a:p>
            <a:endParaRPr lang="en-US" dirty="0"/>
          </a:p>
        </p:txBody>
      </p:sp>
      <p:pic>
        <p:nvPicPr>
          <p:cNvPr id="3074" name="Picture 2" descr="A multi-ethnic group of four children, 5 to 7 years old, playing together on a playground during school recess. They are sitting side by side on two slides, looking at the camera, waving. They are all wearing masks, back to school during the COVID-19 pandemic, trying to prevent the spread of coronavirus.">
            <a:extLst>
              <a:ext uri="{FF2B5EF4-FFF2-40B4-BE49-F238E27FC236}">
                <a16:creationId xmlns:a16="http://schemas.microsoft.com/office/drawing/2014/main" id="{2785ABD0-0D22-B94B-BA12-BB0B4BD38C3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73800" y="2444709"/>
            <a:ext cx="4184650" cy="248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176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2BBE-506C-304E-9CE3-80C28786EE53}"/>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0BD2A1CD-5E9E-F144-AD89-8A1EC2D0AF5C}"/>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495197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CC23-A750-BE41-A177-AA29D4A0BCD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F48655B-B614-A145-BB3C-65765F658638}"/>
              </a:ext>
            </a:extLst>
          </p:cNvPr>
          <p:cNvPicPr>
            <a:picLocks noGrp="1" noChangeAspect="1"/>
          </p:cNvPicPr>
          <p:nvPr>
            <p:ph idx="1"/>
          </p:nvPr>
        </p:nvPicPr>
        <p:blipFill>
          <a:blip r:embed="rId2"/>
          <a:stretch>
            <a:fillRect/>
          </a:stretch>
        </p:blipFill>
        <p:spPr>
          <a:xfrm>
            <a:off x="0" y="38100"/>
            <a:ext cx="12191999" cy="6819900"/>
          </a:xfrm>
        </p:spPr>
      </p:pic>
    </p:spTree>
    <p:extLst>
      <p:ext uri="{BB962C8B-B14F-4D97-AF65-F5344CB8AC3E}">
        <p14:creationId xmlns:p14="http://schemas.microsoft.com/office/powerpoint/2010/main" val="378779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A892-EA20-1A42-87DB-B050EE6352D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6C53931-C2A7-0E45-A33A-D1AC7E6545C4}"/>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61814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91E63-651E-924D-AD8F-D263F28AB115}"/>
              </a:ext>
            </a:extLst>
          </p:cNvPr>
          <p:cNvSpPr>
            <a:spLocks noGrp="1"/>
          </p:cNvSpPr>
          <p:nvPr>
            <p:ph type="title"/>
          </p:nvPr>
        </p:nvSpPr>
        <p:spPr/>
        <p:txBody>
          <a:bodyPr/>
          <a:lstStyle/>
          <a:p>
            <a:r>
              <a:rPr lang="en-US" dirty="0"/>
              <a:t>Myocarditis risk</a:t>
            </a:r>
          </a:p>
        </p:txBody>
      </p:sp>
      <p:pic>
        <p:nvPicPr>
          <p:cNvPr id="5" name="Content Placeholder 4">
            <a:extLst>
              <a:ext uri="{FF2B5EF4-FFF2-40B4-BE49-F238E27FC236}">
                <a16:creationId xmlns:a16="http://schemas.microsoft.com/office/drawing/2014/main" id="{ADE510F7-0C9C-8D40-85A2-40CA8C1C9279}"/>
              </a:ext>
            </a:extLst>
          </p:cNvPr>
          <p:cNvPicPr>
            <a:picLocks noGrp="1" noChangeAspect="1"/>
          </p:cNvPicPr>
          <p:nvPr>
            <p:ph idx="1"/>
          </p:nvPr>
        </p:nvPicPr>
        <p:blipFill>
          <a:blip r:embed="rId2"/>
          <a:stretch>
            <a:fillRect/>
          </a:stretch>
        </p:blipFill>
        <p:spPr>
          <a:xfrm>
            <a:off x="-329648" y="0"/>
            <a:ext cx="12521648" cy="6858000"/>
          </a:xfrm>
        </p:spPr>
      </p:pic>
    </p:spTree>
    <p:extLst>
      <p:ext uri="{BB962C8B-B14F-4D97-AF65-F5344CB8AC3E}">
        <p14:creationId xmlns:p14="http://schemas.microsoft.com/office/powerpoint/2010/main" val="143776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FF3C-AE79-1447-B80C-1F693EB691EB}"/>
              </a:ext>
            </a:extLst>
          </p:cNvPr>
          <p:cNvSpPr>
            <a:spLocks noGrp="1"/>
          </p:cNvSpPr>
          <p:nvPr>
            <p:ph type="title"/>
          </p:nvPr>
        </p:nvSpPr>
        <p:spPr/>
        <p:txBody>
          <a:bodyPr/>
          <a:lstStyle/>
          <a:p>
            <a:r>
              <a:rPr lang="en-US" dirty="0"/>
              <a:t>No disclosures</a:t>
            </a:r>
          </a:p>
        </p:txBody>
      </p:sp>
      <p:sp>
        <p:nvSpPr>
          <p:cNvPr id="3" name="Content Placeholder 2">
            <a:extLst>
              <a:ext uri="{FF2B5EF4-FFF2-40B4-BE49-F238E27FC236}">
                <a16:creationId xmlns:a16="http://schemas.microsoft.com/office/drawing/2014/main" id="{4AE2C564-EA1A-1840-BD1A-6FB72893F2F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09656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B5172-2BEC-054E-8F25-3DBECA58A7C8}"/>
              </a:ext>
            </a:extLst>
          </p:cNvPr>
          <p:cNvSpPr>
            <a:spLocks noGrp="1"/>
          </p:cNvSpPr>
          <p:nvPr>
            <p:ph type="title"/>
          </p:nvPr>
        </p:nvSpPr>
        <p:spPr/>
        <p:txBody>
          <a:bodyPr/>
          <a:lstStyle/>
          <a:p>
            <a:r>
              <a:rPr lang="en-US" dirty="0"/>
              <a:t>Trial of Pfizer in 5-11 year </a:t>
            </a:r>
            <a:r>
              <a:rPr lang="en-US" dirty="0" err="1"/>
              <a:t>olds</a:t>
            </a:r>
            <a:r>
              <a:rPr lang="en-US" dirty="0"/>
              <a:t>. </a:t>
            </a:r>
          </a:p>
        </p:txBody>
      </p:sp>
      <p:sp>
        <p:nvSpPr>
          <p:cNvPr id="3" name="Content Placeholder 2">
            <a:extLst>
              <a:ext uri="{FF2B5EF4-FFF2-40B4-BE49-F238E27FC236}">
                <a16:creationId xmlns:a16="http://schemas.microsoft.com/office/drawing/2014/main" id="{2705B5B8-A569-A142-99A9-02DAC3E6F3BD}"/>
              </a:ext>
            </a:extLst>
          </p:cNvPr>
          <p:cNvSpPr>
            <a:spLocks noGrp="1"/>
          </p:cNvSpPr>
          <p:nvPr>
            <p:ph idx="1"/>
          </p:nvPr>
        </p:nvSpPr>
        <p:spPr/>
        <p:txBody>
          <a:bodyPr/>
          <a:lstStyle/>
          <a:p>
            <a:r>
              <a:rPr lang="en-US" dirty="0"/>
              <a:t>2250 participants age 5-11 with 1518 receiving 10 micrograms ( 1/3 of adult dose) and 750 receiving placebo dose</a:t>
            </a:r>
          </a:p>
          <a:p>
            <a:r>
              <a:rPr lang="en-US" dirty="0"/>
              <a:t>Followed at least 2 months post vaccine</a:t>
            </a:r>
          </a:p>
          <a:p>
            <a:r>
              <a:rPr lang="en-US" dirty="0" err="1"/>
              <a:t>Anitbody</a:t>
            </a:r>
            <a:r>
              <a:rPr lang="en-US" dirty="0"/>
              <a:t>/</a:t>
            </a:r>
            <a:r>
              <a:rPr lang="en-US" sz="2000" dirty="0"/>
              <a:t>neutralizing</a:t>
            </a:r>
            <a:r>
              <a:rPr lang="en-US" dirty="0"/>
              <a:t> response similar to those 12 and over with the higher dose</a:t>
            </a:r>
          </a:p>
          <a:p>
            <a:r>
              <a:rPr lang="en-US" dirty="0"/>
              <a:t>Vaccine efficacy of 90.7% against any COVID infection</a:t>
            </a:r>
          </a:p>
          <a:p>
            <a:r>
              <a:rPr lang="en-US" dirty="0"/>
              <a:t>No increased safety concerns – more and ongoing data is being collected in clinical trials in children</a:t>
            </a:r>
          </a:p>
          <a:p>
            <a:r>
              <a:rPr lang="en-US" dirty="0"/>
              <a:t>Expect EUA today or tomorrow</a:t>
            </a:r>
          </a:p>
          <a:p>
            <a:endParaRPr lang="en-US" dirty="0"/>
          </a:p>
        </p:txBody>
      </p:sp>
    </p:spTree>
    <p:extLst>
      <p:ext uri="{BB962C8B-B14F-4D97-AF65-F5344CB8AC3E}">
        <p14:creationId xmlns:p14="http://schemas.microsoft.com/office/powerpoint/2010/main" val="3939995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C255-AA7D-514A-B9DA-F15927820290}"/>
              </a:ext>
            </a:extLst>
          </p:cNvPr>
          <p:cNvSpPr>
            <a:spLocks noGrp="1"/>
          </p:cNvSpPr>
          <p:nvPr>
            <p:ph type="title"/>
          </p:nvPr>
        </p:nvSpPr>
        <p:spPr/>
        <p:txBody>
          <a:bodyPr/>
          <a:lstStyle/>
          <a:p>
            <a:r>
              <a:rPr lang="en-US" dirty="0"/>
              <a:t>Vaccine delivery in children in Springfield</a:t>
            </a:r>
          </a:p>
        </p:txBody>
      </p:sp>
      <p:sp>
        <p:nvSpPr>
          <p:cNvPr id="3" name="Content Placeholder 2">
            <a:extLst>
              <a:ext uri="{FF2B5EF4-FFF2-40B4-BE49-F238E27FC236}">
                <a16:creationId xmlns:a16="http://schemas.microsoft.com/office/drawing/2014/main" id="{8E5A3900-0FD7-0342-AA07-ED6AEB0D6C9D}"/>
              </a:ext>
            </a:extLst>
          </p:cNvPr>
          <p:cNvSpPr>
            <a:spLocks noGrp="1"/>
          </p:cNvSpPr>
          <p:nvPr>
            <p:ph sz="half" idx="1"/>
          </p:nvPr>
        </p:nvSpPr>
        <p:spPr>
          <a:xfrm>
            <a:off x="1199400" y="2367628"/>
            <a:ext cx="4184035" cy="3880772"/>
          </a:xfrm>
        </p:spPr>
        <p:txBody>
          <a:bodyPr>
            <a:normAutofit/>
          </a:bodyPr>
          <a:lstStyle/>
          <a:p>
            <a:r>
              <a:rPr lang="en-US" sz="2400" dirty="0"/>
              <a:t>Schools</a:t>
            </a:r>
          </a:p>
          <a:p>
            <a:r>
              <a:rPr lang="en-US" sz="2400" dirty="0"/>
              <a:t>Mobile units</a:t>
            </a:r>
          </a:p>
          <a:p>
            <a:r>
              <a:rPr lang="en-US" sz="2400" dirty="0"/>
              <a:t>Pharmacy</a:t>
            </a:r>
          </a:p>
          <a:p>
            <a:r>
              <a:rPr lang="en-US" sz="2400" dirty="0"/>
              <a:t>Physician office</a:t>
            </a:r>
          </a:p>
          <a:p>
            <a:r>
              <a:rPr lang="en-US" sz="2400" dirty="0"/>
              <a:t>Vaccine clinics</a:t>
            </a:r>
          </a:p>
        </p:txBody>
      </p:sp>
      <p:pic>
        <p:nvPicPr>
          <p:cNvPr id="4098" name="Picture 2" descr="Covid-19 vaccination drives out coronavirus with vaccine as a funny cartoon concept">
            <a:extLst>
              <a:ext uri="{FF2B5EF4-FFF2-40B4-BE49-F238E27FC236}">
                <a16:creationId xmlns:a16="http://schemas.microsoft.com/office/drawing/2014/main" id="{0E96892B-A132-7B4E-B0D2-97CD862F5B0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905500" y="1270000"/>
            <a:ext cx="4368800" cy="2829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919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9506-12CC-FB4B-BABC-77DD7BA39785}"/>
              </a:ext>
            </a:extLst>
          </p:cNvPr>
          <p:cNvSpPr>
            <a:spLocks noGrp="1"/>
          </p:cNvSpPr>
          <p:nvPr>
            <p:ph type="title"/>
          </p:nvPr>
        </p:nvSpPr>
        <p:spPr/>
        <p:txBody>
          <a:bodyPr/>
          <a:lstStyle/>
          <a:p>
            <a:r>
              <a:rPr lang="en-US" dirty="0"/>
              <a:t>How does the FDA monitor safety</a:t>
            </a:r>
          </a:p>
        </p:txBody>
      </p:sp>
      <p:sp>
        <p:nvSpPr>
          <p:cNvPr id="3" name="Content Placeholder 2">
            <a:extLst>
              <a:ext uri="{FF2B5EF4-FFF2-40B4-BE49-F238E27FC236}">
                <a16:creationId xmlns:a16="http://schemas.microsoft.com/office/drawing/2014/main" id="{A3F886E0-DFA2-6E48-92B4-EA5BDD9BE895}"/>
              </a:ext>
            </a:extLst>
          </p:cNvPr>
          <p:cNvSpPr>
            <a:spLocks noGrp="1"/>
          </p:cNvSpPr>
          <p:nvPr>
            <p:ph idx="1"/>
          </p:nvPr>
        </p:nvSpPr>
        <p:spPr/>
        <p:txBody>
          <a:bodyPr/>
          <a:lstStyle/>
          <a:p>
            <a:r>
              <a:rPr lang="en-US" dirty="0"/>
              <a:t>VAERS system of data collection</a:t>
            </a:r>
          </a:p>
          <a:p>
            <a:r>
              <a:rPr lang="en-US" dirty="0"/>
              <a:t>Over 7 billion doses of COVID vaccines have been delivered across the world</a:t>
            </a:r>
          </a:p>
          <a:p>
            <a:r>
              <a:rPr lang="en-US" dirty="0"/>
              <a:t>If trend is seen may decide to halt administration of vaccines</a:t>
            </a:r>
          </a:p>
          <a:p>
            <a:r>
              <a:rPr lang="en-US" dirty="0"/>
              <a:t>Have to compare to baseline incidence rates of disease</a:t>
            </a:r>
          </a:p>
        </p:txBody>
      </p:sp>
    </p:spTree>
    <p:extLst>
      <p:ext uri="{BB962C8B-B14F-4D97-AF65-F5344CB8AC3E}">
        <p14:creationId xmlns:p14="http://schemas.microsoft.com/office/powerpoint/2010/main" val="4088993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4413-93C0-DF43-A88E-5C36DD3F5EEB}"/>
              </a:ext>
            </a:extLst>
          </p:cNvPr>
          <p:cNvSpPr>
            <a:spLocks noGrp="1"/>
          </p:cNvSpPr>
          <p:nvPr>
            <p:ph type="title"/>
          </p:nvPr>
        </p:nvSpPr>
        <p:spPr/>
        <p:txBody>
          <a:bodyPr/>
          <a:lstStyle/>
          <a:p>
            <a:r>
              <a:rPr lang="en-US" dirty="0"/>
              <a:t>Myocarditis</a:t>
            </a:r>
          </a:p>
        </p:txBody>
      </p:sp>
      <p:sp>
        <p:nvSpPr>
          <p:cNvPr id="3" name="Content Placeholder 2">
            <a:extLst>
              <a:ext uri="{FF2B5EF4-FFF2-40B4-BE49-F238E27FC236}">
                <a16:creationId xmlns:a16="http://schemas.microsoft.com/office/drawing/2014/main" id="{1EF75429-378E-B246-93EF-52E0337CF6F1}"/>
              </a:ext>
            </a:extLst>
          </p:cNvPr>
          <p:cNvSpPr>
            <a:spLocks noGrp="1"/>
          </p:cNvSpPr>
          <p:nvPr>
            <p:ph idx="1"/>
          </p:nvPr>
        </p:nvSpPr>
        <p:spPr>
          <a:xfrm>
            <a:off x="348635" y="1638301"/>
            <a:ext cx="9254066" cy="4110962"/>
          </a:xfrm>
        </p:spPr>
        <p:txBody>
          <a:bodyPr/>
          <a:lstStyle/>
          <a:p>
            <a:r>
              <a:rPr lang="en-US" dirty="0"/>
              <a:t>Inflammation in the heart muscle causing pain and sometimes shortness of breath, decreased energy level.</a:t>
            </a:r>
          </a:p>
          <a:p>
            <a:r>
              <a:rPr lang="en-US" dirty="0"/>
              <a:t>Israeli safety data suggests that rare post-vaccination myocarditis peaks in ages 16-19 males.  Decreases in 12-15 year </a:t>
            </a:r>
            <a:r>
              <a:rPr lang="en-US" dirty="0" err="1"/>
              <a:t>olds</a:t>
            </a:r>
            <a:r>
              <a:rPr lang="en-US" dirty="0"/>
              <a:t>. </a:t>
            </a:r>
          </a:p>
          <a:p>
            <a:r>
              <a:rPr lang="en-US" dirty="0"/>
              <a:t>A conservative estimated risk is 20 cases per one million children and adolescents that receive 2 doses of vaccine. </a:t>
            </a:r>
          </a:p>
          <a:p>
            <a:r>
              <a:rPr lang="en-US" dirty="0"/>
              <a:t>77% of cases considered mild and have not required hospitalization.  No confirmed pediatric deaths</a:t>
            </a:r>
          </a:p>
          <a:p>
            <a:r>
              <a:rPr lang="en-US" dirty="0"/>
              <a:t>4000 children age 5-12 </a:t>
            </a:r>
            <a:r>
              <a:rPr lang="en-US" dirty="0" err="1"/>
              <a:t>yo</a:t>
            </a:r>
            <a:r>
              <a:rPr lang="en-US" dirty="0"/>
              <a:t> in the US have been hospitalized with COVID for every 1 million with COVID infections. </a:t>
            </a:r>
          </a:p>
          <a:p>
            <a:endParaRPr lang="en-US" dirty="0"/>
          </a:p>
          <a:p>
            <a:endParaRPr lang="en-US" dirty="0"/>
          </a:p>
        </p:txBody>
      </p:sp>
    </p:spTree>
    <p:extLst>
      <p:ext uri="{BB962C8B-B14F-4D97-AF65-F5344CB8AC3E}">
        <p14:creationId xmlns:p14="http://schemas.microsoft.com/office/powerpoint/2010/main" val="419028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FA6E4-5B0D-0D4D-9713-19C37B828C8C}"/>
              </a:ext>
            </a:extLst>
          </p:cNvPr>
          <p:cNvSpPr>
            <a:spLocks noGrp="1"/>
          </p:cNvSpPr>
          <p:nvPr>
            <p:ph type="title"/>
          </p:nvPr>
        </p:nvSpPr>
        <p:spPr/>
        <p:txBody>
          <a:bodyPr/>
          <a:lstStyle/>
          <a:p>
            <a:endParaRPr lang="en-US" dirty="0"/>
          </a:p>
        </p:txBody>
      </p:sp>
      <p:pic>
        <p:nvPicPr>
          <p:cNvPr id="5122" name="Picture 2" descr="Cartoon question mark clipart - ClipArt Best - ClipArt Best">
            <a:extLst>
              <a:ext uri="{FF2B5EF4-FFF2-40B4-BE49-F238E27FC236}">
                <a16:creationId xmlns:a16="http://schemas.microsoft.com/office/drawing/2014/main" id="{D5270510-2082-5A42-818F-20A270C1F9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8900" y="0"/>
            <a:ext cx="8445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51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75BA-0FDF-E74C-AA4C-9D4B513CC8D5}"/>
              </a:ext>
            </a:extLst>
          </p:cNvPr>
          <p:cNvSpPr>
            <a:spLocks noGrp="1"/>
          </p:cNvSpPr>
          <p:nvPr>
            <p:ph type="title"/>
          </p:nvPr>
        </p:nvSpPr>
        <p:spPr>
          <a:xfrm>
            <a:off x="677334" y="342900"/>
            <a:ext cx="9101666" cy="1295400"/>
          </a:xfrm>
        </p:spPr>
        <p:txBody>
          <a:bodyPr>
            <a:normAutofit/>
          </a:bodyPr>
          <a:lstStyle/>
          <a:p>
            <a:r>
              <a:rPr lang="en-US" dirty="0"/>
              <a:t>A child’s perspective and lessons in humility</a:t>
            </a:r>
          </a:p>
        </p:txBody>
      </p:sp>
      <p:pic>
        <p:nvPicPr>
          <p:cNvPr id="2050" name="Picture 2" descr="Children&amp;#39;s COVID-19 questions, worries, and information needs: Insights  from research with families | InformalScience.org">
            <a:extLst>
              <a:ext uri="{FF2B5EF4-FFF2-40B4-BE49-F238E27FC236}">
                <a16:creationId xmlns:a16="http://schemas.microsoft.com/office/drawing/2014/main" id="{708B9CD8-535A-E948-B793-146EDBE121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7998" y="1930400"/>
            <a:ext cx="4848767" cy="424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74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45537-9701-954E-BC29-2E297FA6FAC4}"/>
              </a:ext>
            </a:extLst>
          </p:cNvPr>
          <p:cNvSpPr>
            <a:spLocks noGrp="1"/>
          </p:cNvSpPr>
          <p:nvPr>
            <p:ph type="title"/>
          </p:nvPr>
        </p:nvSpPr>
        <p:spPr/>
        <p:txBody>
          <a:bodyPr/>
          <a:lstStyle/>
          <a:p>
            <a:r>
              <a:rPr lang="en-US" dirty="0"/>
              <a:t>How do vaccines work?</a:t>
            </a:r>
          </a:p>
        </p:txBody>
      </p:sp>
      <p:sp>
        <p:nvSpPr>
          <p:cNvPr id="3" name="Content Placeholder 2">
            <a:extLst>
              <a:ext uri="{FF2B5EF4-FFF2-40B4-BE49-F238E27FC236}">
                <a16:creationId xmlns:a16="http://schemas.microsoft.com/office/drawing/2014/main" id="{F7C2F14B-9B78-0541-9A98-8A9F686F88DB}"/>
              </a:ext>
            </a:extLst>
          </p:cNvPr>
          <p:cNvSpPr>
            <a:spLocks noGrp="1"/>
          </p:cNvSpPr>
          <p:nvPr>
            <p:ph idx="1"/>
          </p:nvPr>
        </p:nvSpPr>
        <p:spPr/>
        <p:txBody>
          <a:bodyPr>
            <a:normAutofit/>
          </a:bodyPr>
          <a:lstStyle/>
          <a:p>
            <a:r>
              <a:rPr lang="en-US" dirty="0"/>
              <a:t>Every virus has signature features (spike proteins) on its surface that can trigger your immune system. </a:t>
            </a:r>
          </a:p>
          <a:p>
            <a:r>
              <a:rPr lang="en-US" dirty="0"/>
              <a:t>All vaccines train our immune systems to create proteins that fight a specific disease, known as ‘antibodies</a:t>
            </a:r>
          </a:p>
          <a:p>
            <a:r>
              <a:rPr lang="en-US" dirty="0"/>
              <a:t>Once antibodies are established the response is much faster and more effective than the first time around because the memory cells are at the ready to pump out antibodies against a specific disease (antigen).</a:t>
            </a:r>
          </a:p>
          <a:p>
            <a:r>
              <a:rPr lang="en-US" dirty="0"/>
              <a:t>Some vaccines contain weakened or inactive parts of a particular organism (antigen) that triggers an immune response within the body. Newer vaccines (mRNA) contain the blueprint for producing antigens rather than the antigen itself.</a:t>
            </a:r>
          </a:p>
          <a:p>
            <a:endParaRPr lang="en-US" dirty="0"/>
          </a:p>
        </p:txBody>
      </p:sp>
    </p:spTree>
    <p:extLst>
      <p:ext uri="{BB962C8B-B14F-4D97-AF65-F5344CB8AC3E}">
        <p14:creationId xmlns:p14="http://schemas.microsoft.com/office/powerpoint/2010/main" val="379810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262F5-CD7E-5241-93B9-507F943FC745}"/>
              </a:ext>
            </a:extLst>
          </p:cNvPr>
          <p:cNvSpPr>
            <a:spLocks noGrp="1"/>
          </p:cNvSpPr>
          <p:nvPr>
            <p:ph type="title"/>
          </p:nvPr>
        </p:nvSpPr>
        <p:spPr/>
        <p:txBody>
          <a:bodyPr/>
          <a:lstStyle/>
          <a:p>
            <a:endParaRPr lang="en-US"/>
          </a:p>
        </p:txBody>
      </p:sp>
      <p:pic>
        <p:nvPicPr>
          <p:cNvPr id="1026" name="Picture 2" descr="HEALTH: How mRNA vaccines work infographic">
            <a:extLst>
              <a:ext uri="{FF2B5EF4-FFF2-40B4-BE49-F238E27FC236}">
                <a16:creationId xmlns:a16="http://schemas.microsoft.com/office/drawing/2014/main" id="{9E3A7C5C-0FAC-3F43-B9F2-5ABE3B3CA8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4802" y="0"/>
            <a:ext cx="8175798" cy="694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332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7BB9-92C3-9847-BC76-670C3F8E980E}"/>
              </a:ext>
            </a:extLst>
          </p:cNvPr>
          <p:cNvSpPr>
            <a:spLocks noGrp="1"/>
          </p:cNvSpPr>
          <p:nvPr>
            <p:ph type="title"/>
          </p:nvPr>
        </p:nvSpPr>
        <p:spPr/>
        <p:txBody>
          <a:bodyPr/>
          <a:lstStyle/>
          <a:p>
            <a:r>
              <a:rPr lang="en-US" dirty="0"/>
              <a:t>Johnson and Johnson vaccine – a vector vaccine</a:t>
            </a:r>
          </a:p>
        </p:txBody>
      </p:sp>
      <p:sp>
        <p:nvSpPr>
          <p:cNvPr id="3" name="Content Placeholder 2">
            <a:extLst>
              <a:ext uri="{FF2B5EF4-FFF2-40B4-BE49-F238E27FC236}">
                <a16:creationId xmlns:a16="http://schemas.microsoft.com/office/drawing/2014/main" id="{5730A8B3-01BB-FE40-B759-D66485E913C1}"/>
              </a:ext>
            </a:extLst>
          </p:cNvPr>
          <p:cNvSpPr>
            <a:spLocks noGrp="1"/>
          </p:cNvSpPr>
          <p:nvPr>
            <p:ph idx="1"/>
          </p:nvPr>
        </p:nvSpPr>
        <p:spPr/>
        <p:txBody>
          <a:bodyPr/>
          <a:lstStyle/>
          <a:p>
            <a:r>
              <a:rPr lang="en-US" dirty="0"/>
              <a:t>The Johnson &amp; Johnson product is an adenovirus vaccine or a viral vector vaccine. </a:t>
            </a:r>
          </a:p>
          <a:p>
            <a:r>
              <a:rPr lang="en-US" dirty="0"/>
              <a:t>It delivers the virus' DNA to your cells to make the spike protein. An adenovirus acts as a delivery vehicle used to carry the coronavirus genetic material (DNA) to cells</a:t>
            </a:r>
          </a:p>
          <a:p>
            <a:r>
              <a:rPr lang="en-US" dirty="0"/>
              <a:t>Cells then make a spike protein</a:t>
            </a:r>
          </a:p>
          <a:p>
            <a:r>
              <a:rPr lang="en-US" dirty="0"/>
              <a:t>After your cells produce the spike protein, your immune system creates antibodies toward the spike protein, protecting you from infection.</a:t>
            </a:r>
          </a:p>
          <a:p>
            <a:endParaRPr lang="en-US" dirty="0"/>
          </a:p>
        </p:txBody>
      </p:sp>
    </p:spTree>
    <p:extLst>
      <p:ext uri="{BB962C8B-B14F-4D97-AF65-F5344CB8AC3E}">
        <p14:creationId xmlns:p14="http://schemas.microsoft.com/office/powerpoint/2010/main" val="141380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23C21-1FCA-9647-8F5A-EA3E67D25155}"/>
              </a:ext>
            </a:extLst>
          </p:cNvPr>
          <p:cNvSpPr>
            <a:spLocks noGrp="1"/>
          </p:cNvSpPr>
          <p:nvPr>
            <p:ph type="title"/>
          </p:nvPr>
        </p:nvSpPr>
        <p:spPr>
          <a:xfrm>
            <a:off x="2389334" y="0"/>
            <a:ext cx="8596668" cy="1320800"/>
          </a:xfrm>
        </p:spPr>
        <p:txBody>
          <a:bodyPr/>
          <a:lstStyle/>
          <a:p>
            <a:r>
              <a:rPr lang="en-US" dirty="0"/>
              <a:t>The COVID-19 vaccines work</a:t>
            </a:r>
          </a:p>
        </p:txBody>
      </p:sp>
      <p:pic>
        <p:nvPicPr>
          <p:cNvPr id="5" name="Content Placeholder 4">
            <a:extLst>
              <a:ext uri="{FF2B5EF4-FFF2-40B4-BE49-F238E27FC236}">
                <a16:creationId xmlns:a16="http://schemas.microsoft.com/office/drawing/2014/main" id="{BE1669AB-8E17-6041-8DEC-AE5F2054B9DC}"/>
              </a:ext>
            </a:extLst>
          </p:cNvPr>
          <p:cNvPicPr>
            <a:picLocks noGrp="1" noChangeAspect="1"/>
          </p:cNvPicPr>
          <p:nvPr>
            <p:ph idx="1"/>
          </p:nvPr>
        </p:nvPicPr>
        <p:blipFill>
          <a:blip r:embed="rId2"/>
          <a:stretch>
            <a:fillRect/>
          </a:stretch>
        </p:blipFill>
        <p:spPr>
          <a:xfrm>
            <a:off x="0" y="546100"/>
            <a:ext cx="12192000" cy="6307254"/>
          </a:xfrm>
        </p:spPr>
      </p:pic>
    </p:spTree>
    <p:extLst>
      <p:ext uri="{BB962C8B-B14F-4D97-AF65-F5344CB8AC3E}">
        <p14:creationId xmlns:p14="http://schemas.microsoft.com/office/powerpoint/2010/main" val="1279354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229C-157A-FE44-9705-0D6B3C5673F3}"/>
              </a:ext>
            </a:extLst>
          </p:cNvPr>
          <p:cNvSpPr>
            <a:spLocks noGrp="1"/>
          </p:cNvSpPr>
          <p:nvPr>
            <p:ph type="title"/>
          </p:nvPr>
        </p:nvSpPr>
        <p:spPr/>
        <p:txBody>
          <a:bodyPr/>
          <a:lstStyle/>
          <a:p>
            <a:endParaRPr lang="en-US"/>
          </a:p>
        </p:txBody>
      </p:sp>
      <p:pic>
        <p:nvPicPr>
          <p:cNvPr id="6" name="Content Placeholder 4">
            <a:extLst>
              <a:ext uri="{FF2B5EF4-FFF2-40B4-BE49-F238E27FC236}">
                <a16:creationId xmlns:a16="http://schemas.microsoft.com/office/drawing/2014/main" id="{D47D159D-6A99-F548-80D0-086F370E1D91}"/>
              </a:ext>
            </a:extLst>
          </p:cNvPr>
          <p:cNvPicPr>
            <a:picLocks noGrp="1" noChangeAspect="1"/>
          </p:cNvPicPr>
          <p:nvPr>
            <p:ph idx="1"/>
          </p:nvPr>
        </p:nvPicPr>
        <p:blipFill>
          <a:blip r:embed="rId2"/>
          <a:stretch>
            <a:fillRect/>
          </a:stretch>
        </p:blipFill>
        <p:spPr>
          <a:xfrm>
            <a:off x="0" y="0"/>
            <a:ext cx="13017500" cy="6858000"/>
          </a:xfrm>
        </p:spPr>
      </p:pic>
    </p:spTree>
    <p:extLst>
      <p:ext uri="{BB962C8B-B14F-4D97-AF65-F5344CB8AC3E}">
        <p14:creationId xmlns:p14="http://schemas.microsoft.com/office/powerpoint/2010/main" val="140865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580F-3056-CC47-A278-820E56B0E1D8}"/>
              </a:ext>
            </a:extLst>
          </p:cNvPr>
          <p:cNvSpPr>
            <a:spLocks noGrp="1"/>
          </p:cNvSpPr>
          <p:nvPr>
            <p:ph type="title"/>
          </p:nvPr>
        </p:nvSpPr>
        <p:spPr/>
        <p:txBody>
          <a:bodyPr/>
          <a:lstStyle/>
          <a:p>
            <a:r>
              <a:rPr lang="en-US" dirty="0"/>
              <a:t>Why do we need a booster?</a:t>
            </a:r>
          </a:p>
        </p:txBody>
      </p:sp>
      <p:sp>
        <p:nvSpPr>
          <p:cNvPr id="3" name="Content Placeholder 2">
            <a:extLst>
              <a:ext uri="{FF2B5EF4-FFF2-40B4-BE49-F238E27FC236}">
                <a16:creationId xmlns:a16="http://schemas.microsoft.com/office/drawing/2014/main" id="{00FD3A5B-014D-214D-AF0C-8275DE770A6E}"/>
              </a:ext>
            </a:extLst>
          </p:cNvPr>
          <p:cNvSpPr>
            <a:spLocks noGrp="1"/>
          </p:cNvSpPr>
          <p:nvPr>
            <p:ph idx="1"/>
          </p:nvPr>
        </p:nvSpPr>
        <p:spPr/>
        <p:txBody>
          <a:bodyPr/>
          <a:lstStyle/>
          <a:p>
            <a:r>
              <a:rPr lang="en-US" dirty="0"/>
              <a:t>With the original dose, the immune system is primed to recognize and produce antibodies against the virus it was created to defend.</a:t>
            </a:r>
          </a:p>
          <a:p>
            <a:r>
              <a:rPr lang="en-US" dirty="0"/>
              <a:t>Booster shots are administered to remind the body’s immune system about the virus it needs to defend against. This improves or gives the immune system a boost.</a:t>
            </a:r>
          </a:p>
          <a:p>
            <a:r>
              <a:rPr lang="en-US" dirty="0">
                <a:solidFill>
                  <a:schemeClr val="tx1"/>
                </a:solidFill>
              </a:rPr>
              <a:t>This approach has been used with lots of other vaccines, such as hepatitis A, hepatitis B, meningitis vaccines, tetanus vaccinations etc. Booster doses are meant to remind the immune system how to respond to viruses or bacteria, so a response can be hard wired</a:t>
            </a:r>
          </a:p>
          <a:p>
            <a:endParaRPr lang="en-US" dirty="0"/>
          </a:p>
          <a:p>
            <a:endParaRPr lang="en-US" dirty="0"/>
          </a:p>
        </p:txBody>
      </p:sp>
    </p:spTree>
    <p:extLst>
      <p:ext uri="{BB962C8B-B14F-4D97-AF65-F5344CB8AC3E}">
        <p14:creationId xmlns:p14="http://schemas.microsoft.com/office/powerpoint/2010/main" val="33761722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1379</TotalTime>
  <Words>1213</Words>
  <Application>Microsoft Macintosh PowerPoint</Application>
  <PresentationFormat>Widescreen</PresentationFormat>
  <Paragraphs>78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Trebuchet MS</vt:lpstr>
      <vt:lpstr>Wingdings 3</vt:lpstr>
      <vt:lpstr>Facet</vt:lpstr>
      <vt:lpstr>COVID 19 -Boosters and Childhood Vaccinations</vt:lpstr>
      <vt:lpstr>No disclosures</vt:lpstr>
      <vt:lpstr>A child’s perspective and lessons in humility</vt:lpstr>
      <vt:lpstr>How do vaccines work?</vt:lpstr>
      <vt:lpstr>PowerPoint Presentation</vt:lpstr>
      <vt:lpstr>Johnson and Johnson vaccine – a vector vaccine</vt:lpstr>
      <vt:lpstr>The COVID-19 vaccines work</vt:lpstr>
      <vt:lpstr>PowerPoint Presentation</vt:lpstr>
      <vt:lpstr>Why do we need a booster?</vt:lpstr>
      <vt:lpstr>Pfizer data for booster – most robust</vt:lpstr>
      <vt:lpstr>Moderna, J and J boosters</vt:lpstr>
      <vt:lpstr>Mix and Match approach</vt:lpstr>
      <vt:lpstr>Booster recommendations</vt:lpstr>
      <vt:lpstr>PowerPoint Presentation</vt:lpstr>
      <vt:lpstr>Childhood COVID19 Vaccine (and for most vaccines) rationale</vt:lpstr>
      <vt:lpstr>PowerPoint Presentation</vt:lpstr>
      <vt:lpstr>PowerPoint Presentation</vt:lpstr>
      <vt:lpstr>PowerPoint Presentation</vt:lpstr>
      <vt:lpstr>Myocarditis risk</vt:lpstr>
      <vt:lpstr>Trial of Pfizer in 5-11 year olds. </vt:lpstr>
      <vt:lpstr>Vaccine delivery in children in Springfield</vt:lpstr>
      <vt:lpstr>How does the FDA monitor safety</vt:lpstr>
      <vt:lpstr>Myocarditis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 The Delta Variant – What does it all mean?</dc:title>
  <dc:creator>Anna Richardson</dc:creator>
  <cp:lastModifiedBy>Anna Richardson</cp:lastModifiedBy>
  <cp:revision>5</cp:revision>
  <dcterms:created xsi:type="dcterms:W3CDTF">2021-08-25T23:51:36Z</dcterms:created>
  <dcterms:modified xsi:type="dcterms:W3CDTF">2021-11-01T20:43:58Z</dcterms:modified>
</cp:coreProperties>
</file>